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7" r:id="rId3"/>
    <p:sldId id="275" r:id="rId4"/>
    <p:sldId id="268" r:id="rId5"/>
    <p:sldId id="269" r:id="rId6"/>
    <p:sldId id="270" r:id="rId7"/>
    <p:sldId id="271" r:id="rId8"/>
    <p:sldId id="277" r:id="rId9"/>
    <p:sldId id="278" r:id="rId10"/>
  </p:sldIdLst>
  <p:sldSz cx="9144000" cy="6858000" type="screen4x3"/>
  <p:notesSz cx="9144000" cy="6858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5pPr>
    <a:lvl6pPr marL="2286000" indent="0" algn="l" defTabSz="914400" eaLnBrk="1" fontAlgn="auto" latinLnBrk="0" hangingPunct="1"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6pPr>
    <a:lvl7pPr marL="2743200" indent="0" algn="l" defTabSz="914400" eaLnBrk="1" fontAlgn="auto" latinLnBrk="0" hangingPunct="1"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7pPr>
    <a:lvl8pPr marL="3200400" indent="0" algn="l" defTabSz="914400" eaLnBrk="1" fontAlgn="auto" latinLnBrk="0" hangingPunct="1"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8pPr>
    <a:lvl9pPr marL="3200400" indent="0" algn="l" defTabSz="914400" eaLnBrk="1" fontAlgn="auto" latinLnBrk="0" hangingPunct="1">
      <a:buNone/>
      <a:defRPr sz="2400" kern="1200">
        <a:solidFill>
          <a:schemeClr val="tx1"/>
        </a:solidFill>
        <a:latin typeface="Arial" pitchFamily="34" charset="0"/>
        <a:ea typeface="黑体" pitchFamily="49" charset="-122"/>
        <a:cs typeface="Times New Roman" charset="0"/>
      </a:defRPr>
    </a:lvl9pPr>
  </p:defaultTextStyle>
  <p:extLst>
    <p:ext uri="{521415D9-36F7-43E2-AB2F-B90AF26B5E84}">
      <p14:sectionLst xmlns:p14="http://schemas.microsoft.com/office/powerpoint/2010/main">
        <p14:section name="Outline" id="{8C95085F-1C24-B84E-8F0E-49BD014310DF}">
          <p14:sldIdLst>
            <p14:sldId id="256"/>
          </p14:sldIdLst>
        </p14:section>
        <p14:section name="Data and experiments" id="{D9BB2761-CDFF-B241-A13E-D0B0A399DBDB}">
          <p14:sldIdLst>
            <p14:sldId id="267"/>
            <p14:sldId id="275"/>
            <p14:sldId id="268"/>
            <p14:sldId id="269"/>
            <p14:sldId id="270"/>
            <p14:sldId id="271"/>
            <p14:sldId id="277"/>
            <p14:sldId id="278"/>
          </p14:sldIdLst>
        </p14:section>
        <p14:section name="Visualization" id="{E2E412A7-0601-4646-BA47-28A4A479D860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232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 autoAdjust="0"/>
    <p:restoredTop sz="94910" autoAdjust="0"/>
  </p:normalViewPr>
  <p:slideViewPr>
    <p:cSldViewPr snapToObjects="1">
      <p:cViewPr>
        <p:scale>
          <a:sx n="99" d="100"/>
          <a:sy n="99" d="100"/>
        </p:scale>
        <p:origin x="-1320" y="-136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3" d="100"/>
          <a:sy n="53" d="100"/>
        </p:scale>
        <p:origin x="0" y="0"/>
      </p:cViewPr>
      <p:guideLst>
        <p:guide orient="horz" pos="2232"/>
        <p:guide pos="3224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434999" cy="3549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t" anchorCtr="0">
            <a:prstTxWarp prst="textNoShape">
              <a:avLst/>
            </a:prstTxWarp>
          </a:bodyPr>
          <a:lstStyle/>
          <a:p>
            <a:pPr algn="l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7" name="文本框"/>
          <p:cNvSpPr>
            <a:spLocks noGrp="1"/>
          </p:cNvSpPr>
          <p:nvPr>
            <p:ph type="dt" idx="1"/>
          </p:nvPr>
        </p:nvSpPr>
        <p:spPr>
          <a:xfrm>
            <a:off x="5797838" y="0"/>
            <a:ext cx="4434999" cy="3549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t" anchorCtr="0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8" name="文本框"/>
          <p:cNvSpPr>
            <a:spLocks noGrp="1"/>
          </p:cNvSpPr>
          <p:nvPr>
            <p:ph type="ftr" idx="2"/>
          </p:nvPr>
        </p:nvSpPr>
        <p:spPr>
          <a:xfrm>
            <a:off x="0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l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9" name="文本框"/>
          <p:cNvSpPr>
            <a:spLocks noGrp="1"/>
          </p:cNvSpPr>
          <p:nvPr>
            <p:ph type="sldNum" idx="3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‹#›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194544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‹#›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0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4434999" cy="3549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t" anchorCtr="0">
            <a:prstTxWarp prst="textNoShape">
              <a:avLst/>
            </a:prstTxWarp>
          </a:bodyPr>
          <a:lstStyle/>
          <a:p>
            <a:pPr algn="l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1" name="文本框"/>
          <p:cNvSpPr>
            <a:spLocks noGrp="1"/>
          </p:cNvSpPr>
          <p:nvPr>
            <p:ph type="dt" idx="1"/>
          </p:nvPr>
        </p:nvSpPr>
        <p:spPr>
          <a:xfrm>
            <a:off x="5797838" y="0"/>
            <a:ext cx="4434999" cy="3549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t" anchorCtr="0">
            <a:prstTxWarp prst="textNoShape">
              <a:avLst/>
            </a:prstTxWarp>
          </a:bodyPr>
          <a:lstStyle/>
          <a:p>
            <a:pPr algn="r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12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</a:ln>
        </p:spPr>
      </p:sp>
      <p:sp>
        <p:nvSpPr>
          <p:cNvPr id="13" name="文本框"/>
          <p:cNvSpPr>
            <a:spLocks noGrp="1"/>
          </p:cNvSpPr>
          <p:nvPr>
            <p:ph type="body" idx="3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文本框"/>
          <p:cNvSpPr>
            <a:spLocks noGrp="1"/>
          </p:cNvSpPr>
          <p:nvPr>
            <p:ph type="ftr" idx="4"/>
          </p:nvPr>
        </p:nvSpPr>
        <p:spPr>
          <a:xfrm>
            <a:off x="0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l" eaLnBrk="1" hangingPunct="1"/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042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itchFamily="34" charset="0"/>
        <a:ea typeface="宋体" pitchFamily="2" charset="-122"/>
        <a:cs typeface="Calibri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pitchFamily="2" charset="-122"/>
        <a:cs typeface="Calibri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pitchFamily="2" charset="-122"/>
        <a:cs typeface="Calibri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pitchFamily="2" charset="-122"/>
        <a:cs typeface="Calibri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charset="0"/>
        <a:ea typeface="宋体" pitchFamily="2" charset="-122"/>
        <a:cs typeface="Calibri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1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32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33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/>
              <a:t>ska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1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2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558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559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1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3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558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559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71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4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569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570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720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5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591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592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63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6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604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605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71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7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612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613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0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8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612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613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0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5797838" y="6742692"/>
            <a:ext cx="4434999" cy="35496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9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612" name="对象"/>
          <p:cNvSpPr>
            <a:spLocks noGrp="1" noRot="1" noChangeAspect="1"/>
          </p:cNvSpPr>
          <p:nvPr>
            <p:ph type="sldImg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613" name="文本框"/>
          <p:cNvSpPr>
            <a:spLocks noGrp="1"/>
          </p:cNvSpPr>
          <p:nvPr>
            <p:ph type="body" idx="1"/>
          </p:nvPr>
        </p:nvSpPr>
        <p:spPr>
          <a:xfrm>
            <a:off x="1023462" y="3372168"/>
            <a:ext cx="8187690" cy="31946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60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"/>
          <p:cNvSpPr>
            <a:spLocks/>
          </p:cNvSpPr>
          <p:nvPr/>
        </p:nvSpPr>
        <p:spPr>
          <a:xfrm>
            <a:off x="783114" y="222537"/>
            <a:ext cx="1295399" cy="506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26" name="矩形"/>
          <p:cNvSpPr>
            <a:spLocks/>
          </p:cNvSpPr>
          <p:nvPr/>
        </p:nvSpPr>
        <p:spPr>
          <a:xfrm rot="10800000">
            <a:off x="-1851" y="843057"/>
            <a:ext cx="5760000" cy="45718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25" name="矩形"/>
          <p:cNvSpPr>
            <a:spLocks/>
          </p:cNvSpPr>
          <p:nvPr/>
        </p:nvSpPr>
        <p:spPr>
          <a:xfrm>
            <a:off x="3383999" y="6320630"/>
            <a:ext cx="5760000" cy="45719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20" name="文本框"/>
          <p:cNvSpPr>
            <a:spLocks noGrp="1"/>
          </p:cNvSpPr>
          <p:nvPr>
            <p:ph type="ctrTitle"/>
          </p:nvPr>
        </p:nvSpPr>
        <p:spPr>
          <a:xfrm>
            <a:off x="685800" y="1798638"/>
            <a:ext cx="7772400" cy="14700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300" b="1" i="0" u="none" strike="noStrike" kern="1200" cap="none" spc="0" baseline="0">
                <a:solidFill>
                  <a:srgbClr val="002060"/>
                </a:solidFill>
                <a:latin typeface="宋体" pitchFamily="2" charset="-122"/>
                <a:ea typeface="宋体" pitchFamily="2" charset="-122"/>
                <a:cs typeface="Times New Roman" charset="0"/>
              </a:rPr>
              <a:t>单击此处编辑母版标题样式</a:t>
            </a:r>
          </a:p>
        </p:txBody>
      </p:sp>
      <p:sp>
        <p:nvSpPr>
          <p:cNvPr id="21" name="文本框"/>
          <p:cNvSpPr>
            <a:spLocks noGrp="1"/>
          </p:cNvSpPr>
          <p:nvPr>
            <p:ph type="subTitle" idx="1"/>
          </p:nvPr>
        </p:nvSpPr>
        <p:spPr>
          <a:xfrm>
            <a:off x="1371600" y="3957638"/>
            <a:ext cx="6400800" cy="107949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1">
            <a:prstTxWarp prst="textNoShape">
              <a:avLst/>
            </a:prstTxWarp>
          </a:bodyPr>
          <a:lstStyle/>
          <a:p>
            <a:pPr marL="0" indent="0" algn="ctr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>
                <a:solidFill>
                  <a:srgbClr val="002060"/>
                </a:solidFill>
                <a:latin typeface="宋体" pitchFamily="2" charset="-122"/>
                <a:ea typeface="宋体" pitchFamily="2" charset="-122"/>
                <a:cs typeface="Times New Roman" charset="0"/>
              </a:rPr>
              <a:t>单击此处编辑母版副标题样式</a:t>
            </a:r>
          </a:p>
        </p:txBody>
      </p:sp>
      <p:pic>
        <p:nvPicPr>
          <p:cNvPr id="22" name="图片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7403" y="4583684"/>
            <a:ext cx="1439960" cy="122166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  <p:pic>
        <p:nvPicPr>
          <p:cNvPr id="23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155"/>
            <a:ext cx="2543175" cy="8382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24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50126" y="5795410"/>
            <a:ext cx="1914513" cy="5267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31599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14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88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"/>
          <p:cNvSpPr>
            <a:spLocks/>
          </p:cNvSpPr>
          <p:nvPr/>
        </p:nvSpPr>
        <p:spPr>
          <a:xfrm>
            <a:off x="783114" y="222537"/>
            <a:ext cx="1295399" cy="506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40" name="矩形"/>
          <p:cNvSpPr>
            <a:spLocks/>
          </p:cNvSpPr>
          <p:nvPr/>
        </p:nvSpPr>
        <p:spPr>
          <a:xfrm rot="10800000">
            <a:off x="-1851" y="843057"/>
            <a:ext cx="5760000" cy="45718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39" name="矩形"/>
          <p:cNvSpPr>
            <a:spLocks/>
          </p:cNvSpPr>
          <p:nvPr/>
        </p:nvSpPr>
        <p:spPr>
          <a:xfrm>
            <a:off x="3383999" y="6320630"/>
            <a:ext cx="5760000" cy="45719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34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>
                <a:latin typeface="Times New Roman" charset="0"/>
                <a:cs typeface="Times New Roman" charset="0"/>
              </a:rPr>
              <a:t>Click to edit Master title style</a:t>
            </a:r>
            <a:endParaRPr lang="zh-CN" altLang="en-US">
              <a:latin typeface="Times New Roman" charset="0"/>
              <a:cs typeface="Times New Roman" charset="0"/>
            </a:endParaRPr>
          </a:p>
        </p:txBody>
      </p:sp>
      <p:sp>
        <p:nvSpPr>
          <p:cNvPr id="35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8534400" cy="50657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>
                <a:latin typeface="Times New Roman" charset="0"/>
                <a:cs typeface="Times New Roman" charset="0"/>
              </a:rPr>
              <a:t>Click to edit Master text styles</a:t>
            </a:r>
          </a:p>
          <a:p>
            <a:pPr lvl="1"/>
            <a:r>
              <a:rPr lang="en-US" altLang="zh-CN">
                <a:latin typeface="Times New Roman" charset="0"/>
                <a:cs typeface="Times New Roman" charset="0"/>
              </a:rPr>
              <a:t>Second level</a:t>
            </a:r>
          </a:p>
          <a:p>
            <a:pPr lvl="2"/>
            <a:r>
              <a:rPr lang="en-US" altLang="zh-CN">
                <a:latin typeface="Times New Roman" charset="0"/>
                <a:cs typeface="Times New Roman" charset="0"/>
              </a:rPr>
              <a:t>Third level</a:t>
            </a:r>
          </a:p>
          <a:p>
            <a:pPr lvl="3"/>
            <a:r>
              <a:rPr lang="en-US" altLang="zh-CN">
                <a:latin typeface="Times New Roman" charset="0"/>
                <a:cs typeface="Times New Roman" charset="0"/>
              </a:rPr>
              <a:t>Fourth level</a:t>
            </a:r>
          </a:p>
          <a:p>
            <a:pPr lvl="4"/>
            <a:r>
              <a:rPr lang="en-US" altLang="zh-CN">
                <a:latin typeface="Times New Roman" charset="0"/>
                <a:cs typeface="Times New Roman" charset="0"/>
              </a:rPr>
              <a:t>Fifth level</a:t>
            </a:r>
            <a:endParaRPr lang="zh-CN" altLang="en-US">
              <a:latin typeface="Times New Roman" charset="0"/>
              <a:cs typeface="Times New Roman" charset="0"/>
            </a:endParaRPr>
          </a:p>
        </p:txBody>
      </p:sp>
      <p:sp>
        <p:nvSpPr>
          <p:cNvPr id="36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datetime1">
              <a:rPr lang="zh-CN" altLang="en-US" sz="2000" b="1" kern="120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37" name="文本框"/>
          <p:cNvSpPr>
            <a:spLocks noGrp="1"/>
          </p:cNvSpPr>
          <p:nvPr>
            <p:ph type="ft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r>
              <a:rPr lang="en-US" altLang="zh-CN" sz="2000" b="1" kern="1200">
                <a:solidFill>
                  <a:srgbClr val="133984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Chinese HPC for SKA-SDP                                            </a:t>
            </a:r>
            <a:endParaRPr lang="zh-CN" altLang="en-US" sz="2000" b="1" kern="1200">
              <a:solidFill>
                <a:srgbClr val="133984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38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‹#›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1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66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06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91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7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518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3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54000" rIns="91440" bIns="45720" anchor="t" anchorCtr="1">
            <a:prstTxWarp prst="textNoShape">
              <a:avLst/>
            </a:prstTxWarp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"/>
          <p:cNvSpPr>
            <a:spLocks/>
          </p:cNvSpPr>
          <p:nvPr/>
        </p:nvSpPr>
        <p:spPr>
          <a:xfrm>
            <a:off x="783114" y="222537"/>
            <a:ext cx="1295399" cy="506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FFFFFF"/>
            </a:solidFill>
            <a:prstDash val="solid"/>
            <a:round/>
          </a:ln>
        </p:spPr>
      </p:sp>
      <p:sp>
        <p:nvSpPr>
          <p:cNvPr id="4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datetime1">
              <a:rPr lang="zh-CN" altLang="en-US" sz="2000" b="1" kern="120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" name="矩形"/>
          <p:cNvSpPr>
            <a:spLocks/>
          </p:cNvSpPr>
          <p:nvPr/>
        </p:nvSpPr>
        <p:spPr>
          <a:xfrm rot="10800000">
            <a:off x="-1851" y="843057"/>
            <a:ext cx="5760000" cy="45718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6" name="矩形"/>
          <p:cNvSpPr>
            <a:spLocks/>
          </p:cNvSpPr>
          <p:nvPr/>
        </p:nvSpPr>
        <p:spPr>
          <a:xfrm>
            <a:off x="3383999" y="6320630"/>
            <a:ext cx="5760000" cy="45719"/>
          </a:xfrm>
          <a:prstGeom prst="rect">
            <a:avLst/>
          </a:prstGeom>
          <a:gradFill rotWithShape="1">
            <a:gsLst>
              <a:gs pos="0">
                <a:srgbClr val="FFFFFF">
                  <a:alpha val="100000"/>
                </a:srgbClr>
              </a:gs>
              <a:gs pos="100000">
                <a:srgbClr val="133984">
                  <a:alpha val="100000"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</a:ln>
        </p:spPr>
      </p:sp>
      <p:sp>
        <p:nvSpPr>
          <p:cNvPr id="7" name="文本框"/>
          <p:cNvSpPr>
            <a:spLocks noGrp="1"/>
          </p:cNvSpPr>
          <p:nvPr>
            <p:ph type="body" idx="1"/>
          </p:nvPr>
        </p:nvSpPr>
        <p:spPr>
          <a:xfrm>
            <a:off x="271749" y="1106488"/>
            <a:ext cx="8621617" cy="50657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8" name="文本框"/>
          <p:cNvSpPr>
            <a:spLocks noGrp="1"/>
          </p:cNvSpPr>
          <p:nvPr>
            <p:ph type="ftr" idx="3"/>
          </p:nvPr>
        </p:nvSpPr>
        <p:spPr>
          <a:xfrm>
            <a:off x="3124200" y="6356349"/>
            <a:ext cx="2895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r>
              <a:rPr lang="en-US" altLang="zh-CN" sz="2000" b="1" kern="120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Chinese HPC for SKA-SDP                                            </a:t>
            </a:r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9" name="文本框"/>
          <p:cNvSpPr>
            <a:spLocks noGrp="1"/>
          </p:cNvSpPr>
          <p:nvPr>
            <p:ph type="sldNum" idx="4"/>
          </p:nvPr>
        </p:nvSpPr>
        <p:spPr>
          <a:xfrm>
            <a:off x="6759766" y="6356349"/>
            <a:ext cx="21336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‹#›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63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lvl1pPr algn="ctr" defTabSz="914400" eaLnBrk="0" fontAlgn="base" hangingPunct="0">
        <a:spcBef>
          <a:spcPts val="0"/>
        </a:spcBef>
        <a:spcAft>
          <a:spcPts val="0"/>
        </a:spcAft>
        <a:buNone/>
        <a:defRPr sz="3200" b="1" kern="1200">
          <a:solidFill>
            <a:srgbClr val="133984"/>
          </a:solidFill>
          <a:latin typeface="宋体" pitchFamily="2" charset="-122"/>
          <a:ea typeface="宋体" pitchFamily="2" charset="-122"/>
          <a:cs typeface="Arial" pitchFamily="34" charset="0"/>
        </a:defRPr>
      </a:lvl1pPr>
    </p:titleStyle>
    <p:bodyStyle>
      <a:lvl1pPr marL="449199" indent="-449199" algn="l" defTabSz="914400" eaLnBrk="0" fontAlgn="base" hangingPunct="0">
        <a:lnSpc>
          <a:spcPct val="110000"/>
        </a:lnSpc>
        <a:spcBef>
          <a:spcPct val="20000"/>
        </a:spcBef>
        <a:spcAft>
          <a:spcPts val="0"/>
        </a:spcAft>
        <a:buBlip>
          <a:blip r:embed="rId14"/>
        </a:buBlip>
        <a:defRPr sz="2800" b="1" kern="1200">
          <a:solidFill>
            <a:srgbClr val="133984"/>
          </a:solidFill>
          <a:latin typeface="宋体" pitchFamily="2" charset="-122"/>
          <a:ea typeface="宋体" pitchFamily="2" charset="-122"/>
          <a:cs typeface="Arial" pitchFamily="34" charset="0"/>
        </a:defRPr>
      </a:lvl1pPr>
      <a:lvl2pPr marL="914400" indent="-285750" algn="l" defTabSz="914400" eaLnBrk="0" fontAlgn="base" hangingPunct="0">
        <a:lnSpc>
          <a:spcPct val="110000"/>
        </a:lnSpc>
        <a:spcBef>
          <a:spcPct val="20000"/>
        </a:spcBef>
        <a:spcAft>
          <a:spcPts val="0"/>
        </a:spcAft>
        <a:buClr>
          <a:srgbClr val="000066"/>
        </a:buClr>
        <a:buFont typeface="Times New Roman" charset="0"/>
        <a:buChar char="•"/>
        <a:defRPr sz="2400" b="1" kern="1200">
          <a:solidFill>
            <a:srgbClr val="133984"/>
          </a:solidFill>
          <a:latin typeface="宋体" pitchFamily="2" charset="-122"/>
          <a:ea typeface="宋体" pitchFamily="2" charset="-122"/>
          <a:cs typeface="Arial" pitchFamily="34" charset="0"/>
        </a:defRPr>
      </a:lvl2pPr>
      <a:lvl3pPr marL="1322324" indent="-228600" algn="l" defTabSz="914400" eaLnBrk="0" fontAlgn="base" hangingPunct="0">
        <a:spcBef>
          <a:spcPct val="20000"/>
        </a:spcBef>
        <a:spcAft>
          <a:spcPts val="0"/>
        </a:spcAft>
        <a:buChar char="•"/>
        <a:defRPr sz="2400" kern="1200">
          <a:solidFill>
            <a:schemeClr val="tx1"/>
          </a:solidFill>
          <a:latin typeface="Arial" pitchFamily="34" charset="0"/>
          <a:ea typeface="宋体" pitchFamily="2" charset="-122"/>
          <a:cs typeface="Arial" pitchFamily="34" charset="0"/>
        </a:defRPr>
      </a:lvl3pPr>
      <a:lvl4pPr marL="1730375" indent="-228600" algn="l" defTabSz="914400" eaLnBrk="0" fontAlgn="base" hangingPunct="0">
        <a:spcBef>
          <a:spcPct val="20000"/>
        </a:spcBef>
        <a:spcAft>
          <a:spcPts val="0"/>
        </a:spcAft>
        <a:buChar char="–"/>
        <a:defRPr sz="2000" kern="1200">
          <a:solidFill>
            <a:schemeClr val="tx1"/>
          </a:solidFill>
          <a:latin typeface="Arial" pitchFamily="34" charset="0"/>
          <a:ea typeface="宋体" pitchFamily="2" charset="-122"/>
          <a:cs typeface="Arial" pitchFamily="34" charset="0"/>
        </a:defRPr>
      </a:lvl4pPr>
      <a:lvl5pPr marL="2138299" indent="-228600" algn="l" defTabSz="914400" eaLnBrk="0" fontAlgn="base" hangingPunct="0">
        <a:spcBef>
          <a:spcPct val="20000"/>
        </a:spcBef>
        <a:spcAft>
          <a:spcPts val="0"/>
        </a:spcAft>
        <a:buChar char="»"/>
        <a:defRPr sz="2000" kern="1200">
          <a:solidFill>
            <a:schemeClr val="tx1"/>
          </a:solidFill>
          <a:latin typeface="Arial" pitchFamily="34" charset="0"/>
          <a:ea typeface="宋体" pitchFamily="2" charset="-122"/>
          <a:cs typeface="Arial" pitchFamily="34" charset="0"/>
        </a:defRPr>
      </a:lvl5pPr>
      <a:lvl6pPr marL="2514600" indent="-228600" algn="l" defTabSz="914400" eaLnBrk="1" fontAlgn="auto" latinLnBrk="0" hangingPunct="1">
        <a:lnSpc>
          <a:spcPct val="90000"/>
        </a:lnSpc>
        <a:spcBef>
          <a:spcPct val="3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黑体" pitchFamily="49" charset="-122"/>
          <a:cs typeface="Arial" pitchFamily="34" charset="0"/>
        </a:defRPr>
      </a:lvl6pPr>
      <a:lvl7pPr marL="2971800" indent="-228600" algn="l" defTabSz="914400" eaLnBrk="1" fontAlgn="auto" latinLnBrk="0" hangingPunct="1">
        <a:lnSpc>
          <a:spcPct val="90000"/>
        </a:lnSpc>
        <a:spcBef>
          <a:spcPct val="3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黑体" pitchFamily="49" charset="-122"/>
          <a:cs typeface="Arial" pitchFamily="34" charset="0"/>
        </a:defRPr>
      </a:lvl7pPr>
      <a:lvl8pPr marL="3429000" indent="-228600" algn="l" defTabSz="914400" eaLnBrk="1" fontAlgn="auto" latinLnBrk="0" hangingPunct="1">
        <a:lnSpc>
          <a:spcPct val="90000"/>
        </a:lnSpc>
        <a:spcBef>
          <a:spcPct val="3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黑体" pitchFamily="49" charset="-122"/>
          <a:cs typeface="Arial" pitchFamily="34" charset="0"/>
        </a:defRPr>
      </a:lvl8pPr>
      <a:lvl9pPr marL="3429000" indent="-228600" algn="l" defTabSz="914400" eaLnBrk="1" fontAlgn="auto" latinLnBrk="0" hangingPunct="1">
        <a:lnSpc>
          <a:spcPct val="90000"/>
        </a:lnSpc>
        <a:spcBef>
          <a:spcPct val="3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黑体" pitchFamily="49" charset="-122"/>
          <a:cs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hyperlink" Target="mailto:mmchi@fudan.edu.c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astronomy.swin.edu.au/~vmorell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" descr="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4581128"/>
            <a:ext cx="2112234" cy="172819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29" name="文本框"/>
          <p:cNvSpPr>
            <a:spLocks noGrp="1"/>
          </p:cNvSpPr>
          <p:nvPr>
            <p:ph type="ctrTitle"/>
          </p:nvPr>
        </p:nvSpPr>
        <p:spPr>
          <a:xfrm>
            <a:off x="-127248" y="1569489"/>
            <a:ext cx="9271248" cy="19272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r>
              <a:rPr lang="en-US" altLang="zh-CN" sz="4400" dirty="0"/>
              <a:t>Machine Learning Driven Pulsar Search </a:t>
            </a:r>
            <a:endParaRPr lang="zh-CN" altLang="en-US" sz="4400" b="1" i="0" u="none" strike="noStrike" kern="1200" cap="none" spc="0" baseline="0" dirty="0">
              <a:solidFill>
                <a:srgbClr val="133984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30" name="文本框"/>
          <p:cNvSpPr>
            <a:spLocks noGrp="1"/>
          </p:cNvSpPr>
          <p:nvPr>
            <p:ph type="subTitle" idx="1"/>
          </p:nvPr>
        </p:nvSpPr>
        <p:spPr>
          <a:xfrm>
            <a:off x="1619590" y="3340002"/>
            <a:ext cx="5958880" cy="80907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1">
            <a:prstTxWarp prst="textNoShape">
              <a:avLst/>
            </a:prstTxWarp>
          </a:bodyPr>
          <a:lstStyle/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24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报告人：</a:t>
            </a:r>
            <a:r>
              <a:rPr lang="en-US" altLang="zh-CN" sz="24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SKA</a:t>
            </a:r>
            <a:endParaRPr lang="zh-CN" altLang="en-US" sz="2400" b="1" i="0" u="none" strike="noStrike" kern="1200" cap="none" spc="0" baseline="0" dirty="0">
              <a:solidFill>
                <a:srgbClr val="133984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31" name="矩形"/>
          <p:cNvSpPr>
            <a:spLocks/>
          </p:cNvSpPr>
          <p:nvPr/>
        </p:nvSpPr>
        <p:spPr>
          <a:xfrm>
            <a:off x="2455967" y="4173384"/>
            <a:ext cx="4564305" cy="107823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上海市数据科学重点实验室</a:t>
            </a:r>
            <a:endParaRPr lang="en-US" altLang="zh-CN" sz="1800" b="1" i="0" u="none" strike="noStrike" kern="1200" cap="none" spc="0" baseline="0" dirty="0">
              <a:solidFill>
                <a:srgbClr val="133984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复旦大学计算机科学技术学院</a:t>
            </a:r>
            <a:endParaRPr lang="en-US" altLang="zh-CN" sz="1800" b="1" i="0" u="none" strike="noStrike" kern="1200" cap="none" spc="0" baseline="0" dirty="0">
              <a:solidFill>
                <a:srgbClr val="133984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Email:16210240085</a:t>
            </a:r>
            <a:r>
              <a:rPr lang="en-US" altLang="zh-CN" sz="18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  <a:hlinkClick r:id="rId4"/>
              </a:rPr>
              <a:t>@fudan.edu.cn</a:t>
            </a:r>
            <a:r>
              <a:rPr lang="en-US" altLang="zh-CN" sz="1800" b="1" i="0" u="none" strike="noStrike" kern="1200" cap="none" spc="0" baseline="0" dirty="0">
                <a:solidFill>
                  <a:srgbClr val="133984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 </a:t>
            </a:r>
            <a:endParaRPr lang="zh-CN" altLang="en-US" sz="1800" b="1" i="0" u="none" strike="noStrike" kern="1200" cap="none" spc="0" baseline="0" dirty="0">
              <a:solidFill>
                <a:srgbClr val="133984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522788"/>
      </p:ext>
    </p:extLst>
  </p:cSld>
  <p:clrMapOvr>
    <a:masterClrMapping/>
  </p:clrMapOvr>
  <p:transition xmlns:p14="http://schemas.microsoft.com/office/powerpoint/2010/main" spd="slow" advTm="16794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Introduction to Data</a:t>
            </a:r>
            <a:endParaRPr lang="zh-CN" altLang="en-US" sz="32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4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5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6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3480223" cy="63400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7" name="矩形"/>
          <p:cNvSpPr>
            <a:spLocks/>
          </p:cNvSpPr>
          <p:nvPr/>
        </p:nvSpPr>
        <p:spPr>
          <a:xfrm>
            <a:off x="198815" y="476590"/>
            <a:ext cx="8913154" cy="606832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1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HTRU1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1,196 known pulsar candidates from 521 distinct sources, 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89,996 non-pulsar candidates</a:t>
            </a: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1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  <a:hlinkClick r:id="rId3"/>
              </a:rPr>
              <a:t>http://astronomy.swin.edu.au/~vmorello/</a:t>
            </a:r>
            <a:endParaRPr lang="en-US" altLang="zh-CN" sz="20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PMPS  (over region between Fast and </a:t>
            </a:r>
            <a:r>
              <a:rPr lang="en-US" altLang="zh-CN" sz="2000" b="0" i="0" u="none" strike="noStrike" kern="1200" cap="none" spc="0" baseline="0" dirty="0" err="1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Parkes</a:t>
            </a:r>
            <a:r>
              <a:rPr lang="en-US" altLang="zh-CN" sz="2000" b="0" i="0" u="none" strike="noStrike" kern="1200" cap="none" spc="0" baseline="0" dirty="0" smtClean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33984"/>
                </a:solidFill>
                <a:latin typeface="Times New Roman" charset="0"/>
                <a:ea typeface="宋体" pitchFamily="2" charset="-122"/>
              </a:rPr>
              <a:t>8123 potential pulsar files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133984"/>
                </a:solidFill>
                <a:latin typeface="Times New Roman" charset="0"/>
                <a:ea typeface="宋体" pitchFamily="2" charset="-122"/>
              </a:rPr>
              <a:t>117347 RFI </a:t>
            </a:r>
            <a:r>
              <a:rPr lang="en-US" altLang="zh-CN" sz="2000" b="1" dirty="0" smtClean="0">
                <a:solidFill>
                  <a:srgbClr val="133984"/>
                </a:solidFill>
                <a:latin typeface="Times New Roman" charset="0"/>
                <a:ea typeface="宋体" pitchFamily="2" charset="-122"/>
              </a:rPr>
              <a:t>candidates</a:t>
            </a:r>
          </a:p>
          <a:p>
            <a:pPr>
              <a:lnSpc>
                <a:spcPct val="150000"/>
              </a:lnSpc>
            </a:pPr>
            <a:endParaRPr lang="en-US" altLang="zh-CN" sz="2000" b="0" i="0" u="none" strike="noStrike" kern="1200" cap="none" spc="0" baseline="0" dirty="0" smtClean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2000" b="0" i="0" u="none" strike="noStrike" kern="1200" cap="none" spc="0" baseline="0" dirty="0" smtClean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P309</a:t>
            </a:r>
            <a:endParaRPr lang="en-US" altLang="zh-CN" sz="2000" b="0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2000" b="1" dirty="0">
              <a:solidFill>
                <a:srgbClr val="133984"/>
              </a:solidFill>
              <a:latin typeface="Times New Roman" charset="0"/>
              <a:ea typeface="宋体" pitchFamily="2" charset="-122"/>
            </a:endParaRPr>
          </a:p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732557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Introduction to Data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4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5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3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56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3480223" cy="63400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435" y="10668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PMPS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417569"/>
              </p:ext>
            </p:extLst>
          </p:nvPr>
        </p:nvGraphicFramePr>
        <p:xfrm>
          <a:off x="286121" y="1549930"/>
          <a:ext cx="855323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539"/>
                <a:gridCol w="1425539"/>
                <a:gridCol w="1425539"/>
                <a:gridCol w="1425539"/>
                <a:gridCol w="1425539"/>
                <a:gridCol w="1425539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Good_check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Unlabeled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Total</a:t>
                      </a:r>
                      <a:endParaRPr lang="zh-CN" altLang="en-US" dirty="0"/>
                    </a:p>
                  </a:txBody>
                  <a:tcPr/>
                </a:tc>
              </a:tr>
              <a:tr h="486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PMPS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14461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183G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253552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2.6T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111720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1127G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30795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389G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410528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4.25T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244461"/>
              </p:ext>
            </p:extLst>
          </p:nvPr>
        </p:nvGraphicFramePr>
        <p:xfrm>
          <a:off x="370248" y="3576944"/>
          <a:ext cx="84048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537"/>
                <a:gridCol w="1886499"/>
                <a:gridCol w="2110840"/>
                <a:gridCol w="222301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pulsars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RFI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Total</a:t>
                      </a:r>
                      <a:endParaRPr lang="zh-CN" altLang="en-US" dirty="0"/>
                    </a:p>
                  </a:txBody>
                  <a:tcPr/>
                </a:tc>
              </a:tr>
              <a:tr h="3277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HTRU1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1</a:t>
                      </a:r>
                      <a:r>
                        <a:rPr lang="en-US" altLang="zh-CN" dirty="0" smtClean="0"/>
                        <a:t>196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89996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91192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54408" y="3068950"/>
            <a:ext cx="103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HTRU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8874"/>
              </p:ext>
            </p:extLst>
          </p:nvPr>
        </p:nvGraphicFramePr>
        <p:xfrm>
          <a:off x="354408" y="5229250"/>
          <a:ext cx="840488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4537"/>
                <a:gridCol w="1886499"/>
                <a:gridCol w="2110840"/>
                <a:gridCol w="2223010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pulsars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Non-pulsar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Total</a:t>
                      </a:r>
                      <a:endParaRPr lang="zh-CN" altLang="en-US" dirty="0"/>
                    </a:p>
                  </a:txBody>
                  <a:tcPr/>
                </a:tc>
              </a:tr>
              <a:tr h="32777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p309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dirty="0" smtClean="0"/>
                        <a:t>2698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altLang="zh-CN" dirty="0" smtClean="0"/>
                        <a:t>1656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4354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90322" y="4653170"/>
            <a:ext cx="903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P309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571387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charset="0"/>
                <a:cs typeface="Times New Roman" charset="0"/>
              </a:rPr>
              <a:t>Introduction to Data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61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62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4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63" name="文本框"/>
          <p:cNvSpPr>
            <a:spLocks noGrp="1"/>
          </p:cNvSpPr>
          <p:nvPr>
            <p:ph type="body" idx="1"/>
          </p:nvPr>
        </p:nvSpPr>
        <p:spPr>
          <a:xfrm>
            <a:off x="473575" y="779833"/>
            <a:ext cx="3480223" cy="63400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Pulsar</a:t>
            </a:r>
            <a:endParaRPr lang="zh-CN" altLang="en-US" sz="28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pic>
        <p:nvPicPr>
          <p:cNvPr id="564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932" y="1244671"/>
            <a:ext cx="2901547" cy="215119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65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4795" y="1268700"/>
            <a:ext cx="2650703" cy="215055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66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7123" y="3969512"/>
            <a:ext cx="2704554" cy="209836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67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123" y="3969512"/>
            <a:ext cx="2858797" cy="2098361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568" name="矩形"/>
          <p:cNvSpPr>
            <a:spLocks/>
          </p:cNvSpPr>
          <p:nvPr/>
        </p:nvSpPr>
        <p:spPr>
          <a:xfrm>
            <a:off x="4889288" y="779833"/>
            <a:ext cx="3480223" cy="63400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Non-pulsar</a:t>
            </a:r>
            <a:endParaRPr lang="zh-CN" altLang="en-US" sz="28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11" name="文本框"/>
          <p:cNvSpPr txBox="1">
            <a:spLocks/>
          </p:cNvSpPr>
          <p:nvPr/>
        </p:nvSpPr>
        <p:spPr>
          <a:xfrm>
            <a:off x="323410" y="3395862"/>
            <a:ext cx="3480223" cy="63400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>
            <a:lvl1pPr marL="449199" indent="-449199" algn="l" defTabSz="91440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Blip>
                <a:blip r:embed="rId7"/>
              </a:buBlip>
              <a:defRPr sz="2800" b="1" kern="1200">
                <a:solidFill>
                  <a:srgbClr val="133984"/>
                </a:solidFill>
                <a:latin typeface="宋体" pitchFamily="2" charset="-122"/>
                <a:ea typeface="宋体" pitchFamily="2" charset="-122"/>
                <a:cs typeface="Arial" pitchFamily="34" charset="0"/>
              </a:defRPr>
            </a:lvl1pPr>
            <a:lvl2pPr marL="914400" indent="-285750" algn="l" defTabSz="914400" eaLnBrk="0" fontAlgn="base" hangingPunct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000066"/>
              </a:buClr>
              <a:buFont typeface="Times New Roman" charset="0"/>
              <a:buChar char="•"/>
              <a:defRPr sz="2400" b="1" kern="1200">
                <a:solidFill>
                  <a:srgbClr val="133984"/>
                </a:solidFill>
                <a:latin typeface="宋体" pitchFamily="2" charset="-122"/>
                <a:ea typeface="宋体" pitchFamily="2" charset="-122"/>
                <a:cs typeface="Arial" pitchFamily="34" charset="0"/>
              </a:defRPr>
            </a:lvl2pPr>
            <a:lvl3pPr marL="1322324" indent="-228600" algn="l" defTabSz="914400" eaLnBrk="0" fontAlgn="base" hangingPunct="0">
              <a:spcBef>
                <a:spcPct val="20000"/>
              </a:spcBef>
              <a:spcAft>
                <a:spcPts val="0"/>
              </a:spcAft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3pPr>
            <a:lvl4pPr marL="1730375" indent="-228600" algn="l" defTabSz="914400" eaLnBrk="0" fontAlgn="base" hangingPunct="0">
              <a:spcBef>
                <a:spcPct val="20000"/>
              </a:spcBef>
              <a:spcAft>
                <a:spcPts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4pPr>
            <a:lvl5pPr marL="2138299" indent="-228600" algn="l" defTabSz="914400" eaLnBrk="0" fontAlgn="base" hangingPunct="0">
              <a:spcBef>
                <a:spcPct val="20000"/>
              </a:spcBef>
              <a:spcAft>
                <a:spcPts val="0"/>
              </a:spcAft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Arial" pitchFamily="34" charset="0"/>
              </a:defRPr>
            </a:lvl5pPr>
            <a:lvl6pPr marL="2514600" indent="-228600" algn="l" defTabSz="914400" eaLnBrk="1" fontAlgn="auto" latinLnBrk="0" hangingPunct="1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6pPr>
            <a:lvl7pPr marL="2971800" indent="-228600" algn="l" defTabSz="914400" eaLnBrk="1" fontAlgn="auto" latinLnBrk="0" hangingPunct="1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7pPr>
            <a:lvl8pPr marL="3429000" indent="-228600" algn="l" defTabSz="914400" eaLnBrk="1" fontAlgn="auto" latinLnBrk="0" hangingPunct="1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8pPr>
            <a:lvl9pPr marL="3429000" indent="-228600" algn="l" defTabSz="914400" eaLnBrk="1" fontAlgn="auto" latinLnBrk="0" hangingPunct="1">
              <a:lnSpc>
                <a:spcPct val="90000"/>
              </a:lnSpc>
              <a:spcBef>
                <a:spcPct val="3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9pPr>
          </a:lstStyle>
          <a:p>
            <a:pPr marL="0" indent="0" algn="ctr">
              <a:lnSpc>
                <a:spcPct val="150000"/>
              </a:lnSpc>
              <a:buFontTx/>
              <a:buNone/>
            </a:pPr>
            <a:r>
              <a:rPr lang="en-US" altLang="zh-CN" sz="2000" b="0" smtClean="0">
                <a:latin typeface="Times New Roman" charset="0"/>
                <a:ea typeface="微软雅黑" pitchFamily="34" charset="-122"/>
                <a:cs typeface="Times New Roman" charset="0"/>
              </a:rPr>
              <a:t>Pulsar</a:t>
            </a:r>
            <a:endParaRPr lang="zh-CN" alt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2" name="矩形"/>
          <p:cNvSpPr>
            <a:spLocks/>
          </p:cNvSpPr>
          <p:nvPr/>
        </p:nvSpPr>
        <p:spPr>
          <a:xfrm>
            <a:off x="4788030" y="3384298"/>
            <a:ext cx="3480223" cy="63400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ctr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 dirty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Non-pulsar</a:t>
            </a:r>
            <a:endParaRPr lang="zh-CN" altLang="en-US" sz="28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90798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charset="0"/>
                <a:cs typeface="Times New Roman" charset="0"/>
              </a:rPr>
              <a:t>Introduction to Data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72" name="文本框"/>
          <p:cNvSpPr>
            <a:spLocks noGrp="1"/>
          </p:cNvSpPr>
          <p:nvPr>
            <p:ph type="dt" idx="2"/>
          </p:nvPr>
        </p:nvSpPr>
        <p:spPr>
          <a:xfrm>
            <a:off x="1088726" y="6538912"/>
            <a:ext cx="1502074" cy="182562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73" name="文本框"/>
          <p:cNvSpPr>
            <a:spLocks noGrp="1"/>
          </p:cNvSpPr>
          <p:nvPr>
            <p:ph type="sldNum" idx="4"/>
          </p:nvPr>
        </p:nvSpPr>
        <p:spPr>
          <a:xfrm>
            <a:off x="7260926" y="6538912"/>
            <a:ext cx="1502074" cy="182562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5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74" name="文本框"/>
          <p:cNvSpPr>
            <a:spLocks noGrp="1"/>
          </p:cNvSpPr>
          <p:nvPr>
            <p:ph type="body" idx="1"/>
          </p:nvPr>
        </p:nvSpPr>
        <p:spPr>
          <a:xfrm>
            <a:off x="2242462" y="1206773"/>
            <a:ext cx="1710024" cy="161989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pic>
        <p:nvPicPr>
          <p:cNvPr id="575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47608" y="1704107"/>
            <a:ext cx="2002614" cy="117509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76" name="图片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09081" y="1627473"/>
            <a:ext cx="2051462" cy="116591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77" name="图片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2297" y="2977909"/>
            <a:ext cx="1999531" cy="120438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578" name="矩形"/>
          <p:cNvSpPr>
            <a:spLocks/>
          </p:cNvSpPr>
          <p:nvPr/>
        </p:nvSpPr>
        <p:spPr>
          <a:xfrm>
            <a:off x="418121" y="2002029"/>
            <a:ext cx="1150837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P309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  <p:sp>
        <p:nvSpPr>
          <p:cNvPr id="579" name="矩形"/>
          <p:cNvSpPr>
            <a:spLocks/>
          </p:cNvSpPr>
          <p:nvPr/>
        </p:nvSpPr>
        <p:spPr>
          <a:xfrm>
            <a:off x="418120" y="3417490"/>
            <a:ext cx="1150838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PMPS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  <p:sp>
        <p:nvSpPr>
          <p:cNvPr id="580" name="矩形"/>
          <p:cNvSpPr>
            <a:spLocks/>
          </p:cNvSpPr>
          <p:nvPr/>
        </p:nvSpPr>
        <p:spPr>
          <a:xfrm>
            <a:off x="418121" y="5009825"/>
            <a:ext cx="1150837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HTRU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  <p:pic>
        <p:nvPicPr>
          <p:cNvPr id="581" name="图片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02297" y="4425456"/>
            <a:ext cx="2027785" cy="110183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82" name="图片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3619" y="4471614"/>
            <a:ext cx="2011925" cy="1101834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pic>
        <p:nvPicPr>
          <p:cNvPr id="583" name="图片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13619" y="2925359"/>
            <a:ext cx="2037088" cy="1216368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  <p:sp>
        <p:nvSpPr>
          <p:cNvPr id="584" name="右箭头"/>
          <p:cNvSpPr>
            <a:spLocks/>
          </p:cNvSpPr>
          <p:nvPr/>
        </p:nvSpPr>
        <p:spPr>
          <a:xfrm>
            <a:off x="4608121" y="2419561"/>
            <a:ext cx="1243158" cy="148641"/>
          </a:xfrm>
          <a:prstGeom prst="rightArrow">
            <a:avLst>
              <a:gd name="adj1" fmla="val 50000"/>
              <a:gd name="adj2" fmla="val 48748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5" name="右箭头"/>
          <p:cNvSpPr>
            <a:spLocks/>
          </p:cNvSpPr>
          <p:nvPr/>
        </p:nvSpPr>
        <p:spPr>
          <a:xfrm>
            <a:off x="4647571" y="3625101"/>
            <a:ext cx="1243158" cy="148641"/>
          </a:xfrm>
          <a:prstGeom prst="rightArrow">
            <a:avLst>
              <a:gd name="adj1" fmla="val 50000"/>
              <a:gd name="adj2" fmla="val 48748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6" name="右箭头"/>
          <p:cNvSpPr>
            <a:spLocks/>
          </p:cNvSpPr>
          <p:nvPr/>
        </p:nvSpPr>
        <p:spPr>
          <a:xfrm>
            <a:off x="4647571" y="5011850"/>
            <a:ext cx="1243158" cy="148640"/>
          </a:xfrm>
          <a:prstGeom prst="rightArrow">
            <a:avLst>
              <a:gd name="adj1" fmla="val 50000"/>
              <a:gd name="adj2" fmla="val 48748"/>
            </a:avLst>
          </a:prstGeom>
          <a:noFill/>
          <a:ln w="2857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87" name="矩形"/>
          <p:cNvSpPr>
            <a:spLocks/>
          </p:cNvSpPr>
          <p:nvPr/>
        </p:nvSpPr>
        <p:spPr>
          <a:xfrm>
            <a:off x="4450569" y="1992139"/>
            <a:ext cx="1891043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32*64—64*64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  <p:sp>
        <p:nvSpPr>
          <p:cNvPr id="588" name="矩形"/>
          <p:cNvSpPr>
            <a:spLocks/>
          </p:cNvSpPr>
          <p:nvPr/>
        </p:nvSpPr>
        <p:spPr>
          <a:xfrm>
            <a:off x="4552651" y="4611740"/>
            <a:ext cx="1819686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18*64—64*64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  <p:sp>
        <p:nvSpPr>
          <p:cNvPr id="589" name="矩形"/>
          <p:cNvSpPr>
            <a:spLocks/>
          </p:cNvSpPr>
          <p:nvPr/>
        </p:nvSpPr>
        <p:spPr>
          <a:xfrm>
            <a:off x="4430605" y="3216275"/>
            <a:ext cx="1944867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微软雅黑" pitchFamily="34" charset="-122"/>
                <a:cs typeface="Times New Roman" charset="0"/>
              </a:rPr>
              <a:t>96*64—64*64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微软雅黑" pitchFamily="34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450535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Results</a:t>
            </a:r>
            <a:endParaRPr lang="zh-CN" altLang="en-US" sz="32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94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95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6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596" name="矩形"/>
          <p:cNvSpPr>
            <a:spLocks/>
          </p:cNvSpPr>
          <p:nvPr/>
        </p:nvSpPr>
        <p:spPr>
          <a:xfrm>
            <a:off x="2056811" y="1330454"/>
            <a:ext cx="5866516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No 1.The Training Data: PMPS    The Test Data: PMPS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597" name="矩形"/>
          <p:cNvSpPr>
            <a:spLocks/>
          </p:cNvSpPr>
          <p:nvPr/>
        </p:nvSpPr>
        <p:spPr>
          <a:xfrm>
            <a:off x="2060354" y="1809899"/>
            <a:ext cx="5886836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No 2.The Training Data: HTRU   The Test Data: HTRU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598" name="矩形"/>
          <p:cNvSpPr>
            <a:spLocks/>
          </p:cNvSpPr>
          <p:nvPr/>
        </p:nvSpPr>
        <p:spPr>
          <a:xfrm>
            <a:off x="2039624" y="2268985"/>
            <a:ext cx="5844926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No 3.The Training Data: HTRU   The Test Data: PMPS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599" name="矩形"/>
          <p:cNvSpPr>
            <a:spLocks/>
          </p:cNvSpPr>
          <p:nvPr/>
        </p:nvSpPr>
        <p:spPr>
          <a:xfrm>
            <a:off x="2037349" y="2725430"/>
            <a:ext cx="5908426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No 4.The Training Data: PMPS    The Test Data: HTRU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600" name="矩形"/>
          <p:cNvSpPr>
            <a:spLocks/>
          </p:cNvSpPr>
          <p:nvPr/>
        </p:nvSpPr>
        <p:spPr>
          <a:xfrm>
            <a:off x="2047190" y="3460938"/>
            <a:ext cx="5852037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No 5.The Training Data: *            The Test Data: PMPS 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601" name="矩形"/>
          <p:cNvSpPr>
            <a:spLocks/>
          </p:cNvSpPr>
          <p:nvPr/>
        </p:nvSpPr>
        <p:spPr>
          <a:xfrm>
            <a:off x="1453390" y="3099981"/>
            <a:ext cx="2175128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The Model in PICS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sp>
        <p:nvSpPr>
          <p:cNvPr id="602" name="矩形"/>
          <p:cNvSpPr>
            <a:spLocks/>
          </p:cNvSpPr>
          <p:nvPr/>
        </p:nvSpPr>
        <p:spPr>
          <a:xfrm>
            <a:off x="1480228" y="948960"/>
            <a:ext cx="2893948" cy="3867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黑体" pitchFamily="49" charset="-122"/>
                <a:cs typeface="Times New Roman" charset="0"/>
              </a:rPr>
              <a:t>The Deep Learning Model</a:t>
            </a:r>
            <a:endParaRPr lang="zh-CN" altLang="en-US" sz="2000" b="0" i="0" u="none" strike="noStrike" kern="1200" cap="none" spc="0" baseline="0">
              <a:solidFill>
                <a:srgbClr val="133984"/>
              </a:solidFill>
              <a:latin typeface="Times New Roman" charset="0"/>
              <a:ea typeface="黑体" pitchFamily="49" charset="-122"/>
              <a:cs typeface="Times New Roman" charset="0"/>
            </a:endParaRPr>
          </a:p>
        </p:txBody>
      </p:sp>
      <p:graphicFrame>
        <p:nvGraphicFramePr>
          <p:cNvPr id="603" name="表格"/>
          <p:cNvGraphicFramePr>
            <a:graphicFrameLocks noGrp="1"/>
          </p:cNvGraphicFramePr>
          <p:nvPr>
            <p:extLst/>
          </p:nvPr>
        </p:nvGraphicFramePr>
        <p:xfrm>
          <a:off x="1453390" y="3931192"/>
          <a:ext cx="6516178" cy="2234070"/>
        </p:xfrm>
        <a:graphic>
          <a:graphicData uri="http://schemas.openxmlformats.org/drawingml/2006/table">
            <a:tbl>
              <a:tblPr bandRow="1"/>
              <a:tblGrid>
                <a:gridCol w="1454759"/>
                <a:gridCol w="1660169"/>
                <a:gridCol w="1552943"/>
                <a:gridCol w="1848307"/>
              </a:tblGrid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Experiment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Precision (%)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Recall (%)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F1 (%)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No1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70.8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77.8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74.2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No2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96.4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97.1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96.8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No3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57.9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78.8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66.7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No4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53.2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98.9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69.2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2345"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No5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98.0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18.9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800" b="0" i="0" u="none" strike="noStrike" kern="1200" cap="none" spc="0" baseline="0">
                          <a:solidFill>
                            <a:schemeClr val="tx1"/>
                          </a:solidFill>
                          <a:latin typeface="Arial" pitchFamily="34" charset="0"/>
                          <a:ea typeface="黑体" pitchFamily="49" charset="-122"/>
                          <a:cs typeface="Arial" pitchFamily="34" charset="0"/>
                        </a:rPr>
                        <a:t>31.7</a:t>
                      </a:r>
                      <a:endParaRPr lang="zh-CN" altLang="en-US" sz="1800" b="0" i="0" u="none" strike="noStrike" kern="1200" cap="none" spc="0" baseline="0">
                        <a:solidFill>
                          <a:schemeClr val="tx1"/>
                        </a:solidFill>
                        <a:latin typeface="Arial" pitchFamily="34" charset="0"/>
                        <a:ea typeface="黑体" pitchFamily="49" charset="-122"/>
                        <a:cs typeface="Arial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2273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200" b="1" i="0" u="none" strike="noStrike" kern="1200" cap="none" spc="0" baseline="0" dirty="0" smtClean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Evaluation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7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8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7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9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3480223" cy="63400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10" name="矩形"/>
          <p:cNvSpPr>
            <a:spLocks/>
          </p:cNvSpPr>
          <p:nvPr/>
        </p:nvSpPr>
        <p:spPr>
          <a:xfrm>
            <a:off x="683730" y="783639"/>
            <a:ext cx="7556060" cy="115416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Precision@K</a:t>
            </a:r>
          </a:p>
          <a:p>
            <a:pPr marL="0" indent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K = 2500</a:t>
            </a:r>
            <a:endParaRPr lang="zh-CN" altLang="en-US" sz="1800" b="0" i="0" u="none" strike="noStrike" kern="1200" cap="none" spc="0" baseline="0">
              <a:solidFill>
                <a:srgbClr val="133984"/>
              </a:solidFill>
              <a:latin typeface="微软雅黑" pitchFamily="34" charset="-122"/>
              <a:ea typeface="微软雅黑" pitchFamily="34" charset="-122"/>
              <a:cs typeface="Times New Roman" charset="0"/>
            </a:endParaRPr>
          </a:p>
        </p:txBody>
      </p:sp>
      <p:pic>
        <p:nvPicPr>
          <p:cNvPr id="611" name="图片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489" y="1907545"/>
            <a:ext cx="5852172" cy="4352553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564600462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charset="0"/>
                <a:cs typeface="Times New Roman" charset="0"/>
              </a:rPr>
              <a:t>Evaluation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7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8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8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9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3480223" cy="63400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562095"/>
              </p:ext>
            </p:extLst>
          </p:nvPr>
        </p:nvGraphicFramePr>
        <p:xfrm>
          <a:off x="827480" y="1773654"/>
          <a:ext cx="7591655" cy="365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895"/>
                <a:gridCol w="2411070"/>
                <a:gridCol w="2410690"/>
              </a:tblGrid>
              <a:tr h="137159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Positive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Negative</a:t>
                      </a:r>
                    </a:p>
                  </a:txBody>
                  <a:tcPr/>
                </a:tc>
              </a:tr>
              <a:tr h="1163479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Positive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/>
                        <a:t>TP</a:t>
                      </a:r>
                      <a:endParaRPr lang="zh-CN" alt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FN</a:t>
                      </a:r>
                      <a:endParaRPr lang="zh-CN" altLang="en-US" sz="2800" b="1" dirty="0"/>
                    </a:p>
                  </a:txBody>
                  <a:tcPr/>
                </a:tc>
              </a:tr>
              <a:tr h="1124387">
                <a:tc>
                  <a:txBody>
                    <a:bodyPr/>
                    <a:lstStyle/>
                    <a:p>
                      <a:r>
                        <a:rPr lang="en-US" altLang="zh-CN" sz="2800" b="1" dirty="0" smtClean="0"/>
                        <a:t>Negative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FP</a:t>
                      </a:r>
                      <a:endParaRPr lang="zh-CN" alt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smtClean="0"/>
                        <a:t>TN</a:t>
                      </a:r>
                      <a:endParaRPr lang="zh-CN" altLang="en-US" sz="28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74116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文本框"/>
          <p:cNvSpPr>
            <a:spLocks noGrp="1"/>
          </p:cNvSpPr>
          <p:nvPr>
            <p:ph type="title"/>
          </p:nvPr>
        </p:nvSpPr>
        <p:spPr>
          <a:xfrm>
            <a:off x="0" y="179387"/>
            <a:ext cx="9144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 dirty="0">
                <a:latin typeface="Times New Roman" charset="0"/>
                <a:cs typeface="Times New Roman" charset="0"/>
              </a:rPr>
              <a:t>Evaluation</a:t>
            </a:r>
            <a:endParaRPr lang="zh-CN" altLang="en-US" sz="3200" b="1" i="0" u="none" strike="noStrike" kern="1200" cap="none" spc="0" baseline="0" dirty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7" name="文本框"/>
          <p:cNvSpPr>
            <a:spLocks noGrp="1"/>
          </p:cNvSpPr>
          <p:nvPr>
            <p:ph type="dt" idx="2"/>
          </p:nvPr>
        </p:nvSpPr>
        <p:spPr>
          <a:xfrm>
            <a:off x="4572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datetime1">
              <a:rPr lang="zh-CN" altLang="en-US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8" name="文本框"/>
          <p:cNvSpPr>
            <a:spLocks noGrp="1"/>
          </p:cNvSpPr>
          <p:nvPr>
            <p:ph type="sldNum" idx="4"/>
          </p:nvPr>
        </p:nvSpPr>
        <p:spPr>
          <a:xfrm>
            <a:off x="6629400" y="6356349"/>
            <a:ext cx="2133600" cy="365125"/>
          </a:xfrm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9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609" name="文本框"/>
          <p:cNvSpPr>
            <a:spLocks noGrp="1"/>
          </p:cNvSpPr>
          <p:nvPr>
            <p:ph type="body" idx="1"/>
          </p:nvPr>
        </p:nvSpPr>
        <p:spPr>
          <a:xfrm>
            <a:off x="227681" y="1066800"/>
            <a:ext cx="3480223" cy="63400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2000" b="0" i="0" u="none" strike="noStrike" kern="1200" cap="none" spc="0" baseline="0">
                <a:solidFill>
                  <a:srgbClr val="133984"/>
                </a:solidFill>
                <a:latin typeface="微软雅黑" pitchFamily="34" charset="-122"/>
                <a:ea typeface="微软雅黑" pitchFamily="34" charset="-122"/>
                <a:cs typeface="Times New Roman" charset="0"/>
              </a:rPr>
              <a:t>	</a:t>
            </a:r>
            <a:endParaRPr lang="zh-CN" altLang="en-US" sz="28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grpSp>
        <p:nvGrpSpPr>
          <p:cNvPr id="7" name="组合 35"/>
          <p:cNvGrpSpPr/>
          <p:nvPr/>
        </p:nvGrpSpPr>
        <p:grpSpPr>
          <a:xfrm>
            <a:off x="649110" y="2561178"/>
            <a:ext cx="5751289" cy="5049672"/>
            <a:chOff x="3208881" y="1596788"/>
            <a:chExt cx="7668385" cy="5049672"/>
          </a:xfrm>
        </p:grpSpPr>
        <p:sp>
          <p:nvSpPr>
            <p:cNvPr id="9" name="文本框 8"/>
            <p:cNvSpPr txBox="1"/>
            <p:nvPr/>
          </p:nvSpPr>
          <p:spPr>
            <a:xfrm>
              <a:off x="7449806" y="4700332"/>
              <a:ext cx="398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1</a:t>
              </a:r>
              <a:endParaRPr lang="zh-CN" altLang="en-US" sz="1600" dirty="0">
                <a:latin typeface="微软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44864" y="4700332"/>
              <a:ext cx="62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0.2</a:t>
              </a:r>
              <a:endParaRPr lang="zh-CN" altLang="en-US" sz="1600" dirty="0">
                <a:latin typeface="微软"/>
              </a:endParaRPr>
            </a:p>
          </p:txBody>
        </p:sp>
        <p:grpSp>
          <p:nvGrpSpPr>
            <p:cNvPr id="11" name="组合 47"/>
            <p:cNvGrpSpPr/>
            <p:nvPr/>
          </p:nvGrpSpPr>
          <p:grpSpPr>
            <a:xfrm>
              <a:off x="3208881" y="1596788"/>
              <a:ext cx="7668385" cy="5049672"/>
              <a:chOff x="3208881" y="1596788"/>
              <a:chExt cx="7668385" cy="5049672"/>
            </a:xfrm>
          </p:grpSpPr>
          <p:cxnSp>
            <p:nvCxnSpPr>
              <p:cNvPr id="12" name="直接箭头连接符 48"/>
              <p:cNvCxnSpPr/>
              <p:nvPr/>
            </p:nvCxnSpPr>
            <p:spPr>
              <a:xfrm>
                <a:off x="3807725" y="4694830"/>
                <a:ext cx="387596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49"/>
              <p:cNvCxnSpPr/>
              <p:nvPr/>
            </p:nvCxnSpPr>
            <p:spPr>
              <a:xfrm flipV="1">
                <a:off x="3807725" y="1596788"/>
                <a:ext cx="0" cy="30980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50"/>
              <p:cNvCxnSpPr/>
              <p:nvPr/>
            </p:nvCxnSpPr>
            <p:spPr>
              <a:xfrm flipV="1">
                <a:off x="3807725" y="1705970"/>
                <a:ext cx="3493827" cy="29888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弧形 51"/>
              <p:cNvSpPr/>
              <p:nvPr/>
            </p:nvSpPr>
            <p:spPr>
              <a:xfrm rot="16200000">
                <a:off x="4872250" y="641445"/>
                <a:ext cx="4940491" cy="7069540"/>
              </a:xfrm>
              <a:prstGeom prst="arc">
                <a:avLst>
                  <a:gd name="adj1" fmla="val 16200000"/>
                  <a:gd name="adj2" fmla="val 21460450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37308" y="4694829"/>
                <a:ext cx="2603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False Positive Rate</a:t>
                </a:r>
                <a:endParaRPr lang="zh-CN" altLang="en-US" sz="1600" dirty="0">
                  <a:latin typeface="微软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3520466" y="4694829"/>
                <a:ext cx="3983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0</a:t>
                </a:r>
                <a:endParaRPr lang="zh-CN" altLang="en-US" sz="1600" dirty="0">
                  <a:latin typeface="微软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3490738" y="1629587"/>
                <a:ext cx="3983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1</a:t>
                </a:r>
                <a:endParaRPr lang="zh-CN" altLang="en-US" sz="1600" dirty="0">
                  <a:latin typeface="微软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3208881" y="2647160"/>
                <a:ext cx="574516" cy="1772480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True Positive Rate</a:t>
                </a:r>
                <a:endParaRPr lang="zh-CN" altLang="en-US" sz="1600" dirty="0">
                  <a:latin typeface="微软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426942" y="3200400"/>
                <a:ext cx="22384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Random chance</a:t>
                </a:r>
                <a:endParaRPr lang="zh-CN" altLang="en-US" sz="1600" dirty="0">
                  <a:latin typeface="微软"/>
                </a:endParaRPr>
              </a:p>
            </p:txBody>
          </p:sp>
          <p:cxnSp>
            <p:nvCxnSpPr>
              <p:cNvPr id="21" name="直接连接符 57"/>
              <p:cNvCxnSpPr/>
              <p:nvPr/>
            </p:nvCxnSpPr>
            <p:spPr>
              <a:xfrm>
                <a:off x="4678748" y="2538484"/>
                <a:ext cx="0" cy="215634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58"/>
              <p:cNvCxnSpPr/>
              <p:nvPr/>
            </p:nvCxnSpPr>
            <p:spPr>
              <a:xfrm flipH="1">
                <a:off x="3807724" y="2538484"/>
                <a:ext cx="87102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3285553" y="2254268"/>
                <a:ext cx="6265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0.7</a:t>
                </a:r>
                <a:endParaRPr lang="zh-CN" altLang="en-US" sz="1600" dirty="0">
                  <a:latin typeface="微软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191709" y="5162815"/>
                <a:ext cx="16599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 smtClean="0">
                    <a:latin typeface="微软"/>
                  </a:rPr>
                  <a:t>ROC Curve</a:t>
                </a:r>
                <a:endParaRPr lang="zh-CN" altLang="en-US" sz="1600" dirty="0">
                  <a:latin typeface="微软"/>
                </a:endParaRPr>
              </a:p>
            </p:txBody>
          </p:sp>
        </p:grpSp>
      </p:grpSp>
      <p:grpSp>
        <p:nvGrpSpPr>
          <p:cNvPr id="25" name="组合 61"/>
          <p:cNvGrpSpPr/>
          <p:nvPr/>
        </p:nvGrpSpPr>
        <p:grpSpPr>
          <a:xfrm>
            <a:off x="5368434" y="-3483960"/>
            <a:ext cx="4971675" cy="8372666"/>
            <a:chOff x="3165477" y="-2871297"/>
            <a:chExt cx="6628900" cy="8372666"/>
          </a:xfrm>
        </p:grpSpPr>
        <p:cxnSp>
          <p:nvCxnSpPr>
            <p:cNvPr id="26" name="直接箭头连接符 62"/>
            <p:cNvCxnSpPr/>
            <p:nvPr/>
          </p:nvCxnSpPr>
          <p:spPr>
            <a:xfrm>
              <a:off x="3807725" y="4694830"/>
              <a:ext cx="387596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63"/>
            <p:cNvCxnSpPr/>
            <p:nvPr/>
          </p:nvCxnSpPr>
          <p:spPr>
            <a:xfrm flipV="1">
              <a:off x="3807725" y="1596788"/>
              <a:ext cx="0" cy="30980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弧形 64"/>
            <p:cNvSpPr/>
            <p:nvPr/>
          </p:nvSpPr>
          <p:spPr>
            <a:xfrm rot="10373799">
              <a:off x="4193610" y="-2871297"/>
              <a:ext cx="5600767" cy="7069540"/>
            </a:xfrm>
            <a:prstGeom prst="arc">
              <a:avLst>
                <a:gd name="adj1" fmla="val 16200000"/>
                <a:gd name="adj2" fmla="val 20545630"/>
              </a:avLst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489780" y="4751398"/>
              <a:ext cx="1006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Recall</a:t>
              </a:r>
              <a:endParaRPr lang="zh-CN" altLang="en-US" sz="1600" dirty="0">
                <a:latin typeface="微软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0466" y="4694829"/>
              <a:ext cx="398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0</a:t>
              </a:r>
              <a:endParaRPr lang="zh-CN" altLang="en-US" sz="1600" dirty="0">
                <a:latin typeface="微软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490738" y="1629587"/>
              <a:ext cx="398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1</a:t>
              </a:r>
              <a:endParaRPr lang="zh-CN" altLang="en-US" sz="1600" dirty="0">
                <a:latin typeface="微软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65477" y="2861844"/>
              <a:ext cx="574516" cy="93621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Precision</a:t>
              </a:r>
              <a:endParaRPr lang="zh-CN" altLang="en-US" sz="1600" dirty="0">
                <a:latin typeface="微软"/>
              </a:endParaRPr>
            </a:p>
          </p:txBody>
        </p:sp>
        <p:cxnSp>
          <p:nvCxnSpPr>
            <p:cNvPr id="33" name="直接连接符 69"/>
            <p:cNvCxnSpPr/>
            <p:nvPr/>
          </p:nvCxnSpPr>
          <p:spPr>
            <a:xfrm>
              <a:off x="4678748" y="2538484"/>
              <a:ext cx="0" cy="215634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70"/>
            <p:cNvCxnSpPr/>
            <p:nvPr/>
          </p:nvCxnSpPr>
          <p:spPr>
            <a:xfrm flipH="1">
              <a:off x="3807724" y="2538484"/>
              <a:ext cx="87102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/>
          </p:nvSpPr>
          <p:spPr>
            <a:xfrm>
              <a:off x="3285553" y="2254268"/>
              <a:ext cx="6265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0.7</a:t>
              </a:r>
              <a:endParaRPr lang="zh-CN" altLang="en-US" sz="1600" dirty="0">
                <a:latin typeface="微软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191709" y="5162815"/>
              <a:ext cx="30285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latin typeface="微软"/>
                </a:rPr>
                <a:t>Precision-Recall Curve</a:t>
              </a:r>
              <a:endParaRPr lang="zh-CN" altLang="en-US" sz="1600" dirty="0">
                <a:latin typeface="微软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649874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1_自定义设计方案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ndoutMaster1">
  <a:themeElements>
    <a:clrScheme name="handoutMaster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andout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handout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27683</TotalTime>
  <Words>325</Words>
  <Application>Microsoft Macintosh PowerPoint</Application>
  <PresentationFormat>全屏显示(4:3)</PresentationFormat>
  <Paragraphs>153</Paragraphs>
  <Slides>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1_自定义设计方案</vt:lpstr>
      <vt:lpstr>Machine Learning Driven Pulsar Search </vt:lpstr>
      <vt:lpstr>Introduction to Data</vt:lpstr>
      <vt:lpstr>Introduction to Data</vt:lpstr>
      <vt:lpstr>Introduction to Data</vt:lpstr>
      <vt:lpstr>Introduction to Data</vt:lpstr>
      <vt:lpstr>Results</vt:lpstr>
      <vt:lpstr>Evaluation</vt:lpstr>
      <vt:lpstr>Evaluation</vt:lpstr>
      <vt:lpstr>Evaluation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Xin</dc:creator>
  <cp:lastModifiedBy>晓飞 殷</cp:lastModifiedBy>
  <cp:revision>3276</cp:revision>
  <cp:lastPrinted>2015-04-01T03:51:53Z</cp:lastPrinted>
  <dcterms:modified xsi:type="dcterms:W3CDTF">2017-12-12T01:36:27Z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